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6"/>
  </p:notesMasterIdLst>
  <p:handoutMasterIdLst>
    <p:handoutMasterId r:id="rId27"/>
  </p:handoutMasterIdLst>
  <p:sldIdLst>
    <p:sldId id="2076136291" r:id="rId6"/>
    <p:sldId id="2076136245" r:id="rId7"/>
    <p:sldId id="2076136307" r:id="rId8"/>
    <p:sldId id="2076136312" r:id="rId9"/>
    <p:sldId id="2076136309" r:id="rId10"/>
    <p:sldId id="629" r:id="rId11"/>
    <p:sldId id="630" r:id="rId12"/>
    <p:sldId id="2076136310" r:id="rId13"/>
    <p:sldId id="2076136314" r:id="rId14"/>
    <p:sldId id="633" r:id="rId15"/>
    <p:sldId id="2076136311" r:id="rId16"/>
    <p:sldId id="632" r:id="rId17"/>
    <p:sldId id="2076136296" r:id="rId18"/>
    <p:sldId id="3827" r:id="rId19"/>
    <p:sldId id="2076136313" r:id="rId20"/>
    <p:sldId id="2076136304" r:id="rId21"/>
    <p:sldId id="2076136308" r:id="rId22"/>
    <p:sldId id="2076136306" r:id="rId23"/>
    <p:sldId id="2076136302" r:id="rId24"/>
    <p:sldId id="2076136299" r:id="rId25"/>
  </p:sldIdLst>
  <p:sldSz cx="14630400" cy="82296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oppins Light" panose="00000400000000000000" pitchFamily="2" charset="0"/>
      <p:regular r:id="rId36"/>
      <p: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Semibold" panose="020B0702040204020203" pitchFamily="34" charset="0"/>
      <p:regular r:id="rId42"/>
      <p:bold r:id="rId43"/>
      <p:italic r:id="rId44"/>
      <p:boldItalic r:id="rId45"/>
    </p:embeddedFont>
    <p:embeddedFont>
      <p:font typeface="Segoe UI Semibold (Headings)" panose="020B060402020202020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245"/>
            <p14:sldId id="2076136307"/>
            <p14:sldId id="2076136312"/>
            <p14:sldId id="2076136309"/>
            <p14:sldId id="629"/>
            <p14:sldId id="630"/>
            <p14:sldId id="2076136310"/>
            <p14:sldId id="2076136314"/>
            <p14:sldId id="633"/>
            <p14:sldId id="2076136311"/>
            <p14:sldId id="632"/>
            <p14:sldId id="2076136296"/>
            <p14:sldId id="3827"/>
            <p14:sldId id="2076136313"/>
            <p14:sldId id="2076136304"/>
            <p14:sldId id="2076136308"/>
            <p14:sldId id="2076136306"/>
            <p14:sldId id="2076136302"/>
            <p14:sldId id="2076136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FFFFF"/>
    <a:srgbClr val="53EDFF"/>
    <a:srgbClr val="9BF00B"/>
    <a:srgbClr val="A3F6FF"/>
    <a:srgbClr val="012F91"/>
    <a:srgbClr val="08023F"/>
    <a:srgbClr val="50E6FF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737AE2-3A59-1B59-1731-A167165C9965}" v="27" dt="2022-09-22T07:35:12.280"/>
    <p1510:client id="{4538AFAD-23FB-4633-AB37-911C2387CD42}" v="31" dt="2022-09-29T00:50:09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8" autoAdjust="0"/>
    <p:restoredTop sz="94194" autoAdjust="0"/>
  </p:normalViewPr>
  <p:slideViewPr>
    <p:cSldViewPr snapToGrid="0" snapToObjects="1">
      <p:cViewPr varScale="1">
        <p:scale>
          <a:sx n="99" d="100"/>
          <a:sy n="99" d="100"/>
        </p:scale>
        <p:origin x="72" y="7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6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2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5.xml"/><Relationship Id="rId41" Type="http://schemas.openxmlformats.org/officeDocument/2006/relationships/font" Target="fonts/font14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11/02/2022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11/02/2022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platform/support/policy/dotnet-cor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.NET and .NET Core official support policy (microsoft.com)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61652-CEBC-41D6-BACA-1A524BB702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4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and Content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1954" y="1912404"/>
            <a:ext cx="13346467" cy="5690182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274320" indent="-274320">
              <a:buFont typeface="Arial" panose="020B0604020202020204" pitchFamily="34" charset="0"/>
              <a:buChar char="•"/>
              <a:defRPr sz="3360">
                <a:solidFill>
                  <a:srgbClr val="002060"/>
                </a:solidFill>
                <a:latin typeface="+mj-lt"/>
              </a:defRPr>
            </a:lvl1pPr>
            <a:lvl2pPr marL="822960" marR="0" indent="-274320" algn="l" defTabSz="109728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880" baseline="0">
                <a:solidFill>
                  <a:srgbClr val="002060"/>
                </a:solidFill>
                <a:latin typeface="+mj-lt"/>
              </a:defRPr>
            </a:lvl2pPr>
            <a:lvl3pPr>
              <a:defRPr sz="2400">
                <a:solidFill>
                  <a:srgbClr val="002060"/>
                </a:solidFill>
                <a:latin typeface="+mj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4C6380-4AA0-4C0F-B610-5A1B5B425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91954" y="510076"/>
            <a:ext cx="13346467" cy="998249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indent="0">
              <a:buFontTx/>
              <a:buNone/>
              <a:defRPr sz="4800" b="0">
                <a:solidFill>
                  <a:srgbClr val="0070C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40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2D2454-DFA5-4CF5-8D35-F9773915FE4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91954" y="510076"/>
            <a:ext cx="13346467" cy="998249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indent="0">
              <a:buFontTx/>
              <a:buNone/>
              <a:defRPr sz="4800" b="0">
                <a:solidFill>
                  <a:srgbClr val="0070C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921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3" Type="http://schemas.openxmlformats.org/officeDocument/2006/relationships/image" Target="../media/image27.svg"/><Relationship Id="rId21" Type="http://schemas.openxmlformats.org/officeDocument/2006/relationships/image" Target="../media/image5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sv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png"/><Relationship Id="rId23" Type="http://schemas.openxmlformats.org/officeDocument/2006/relationships/image" Target="../media/image45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svg"/><Relationship Id="rId2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3" Type="http://schemas.openxmlformats.org/officeDocument/2006/relationships/image" Target="../media/image29.svg"/><Relationship Id="rId21" Type="http://schemas.openxmlformats.org/officeDocument/2006/relationships/image" Target="../media/image48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0.sv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5.png"/><Relationship Id="rId5" Type="http://schemas.openxmlformats.org/officeDocument/2006/relationships/image" Target="../media/image47.svg"/><Relationship Id="rId15" Type="http://schemas.openxmlformats.org/officeDocument/2006/relationships/image" Target="../media/image39.png"/><Relationship Id="rId23" Type="http://schemas.openxmlformats.org/officeDocument/2006/relationships/image" Target="../media/image44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33.svg"/><Relationship Id="rId14" Type="http://schemas.openxmlformats.org/officeDocument/2006/relationships/image" Target="../media/image38.svg"/><Relationship Id="rId2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75057E-46AD-D0D3-9B6A-001607C80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IN" altLang="en-US" sz="4400" dirty="0">
                <a:latin typeface="+mn-lt"/>
              </a:rPr>
              <a:t>Application Security Options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F350CA-6320-4176-A188-CDBE9C38D7E2}"/>
              </a:ext>
            </a:extLst>
          </p:cNvPr>
          <p:cNvGrpSpPr/>
          <p:nvPr/>
        </p:nvGrpSpPr>
        <p:grpSpPr>
          <a:xfrm>
            <a:off x="4905524" y="2697733"/>
            <a:ext cx="4539559" cy="2409526"/>
            <a:chOff x="564243" y="2803233"/>
            <a:chExt cx="3274060" cy="17541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B16A5D-C705-49B2-A9BF-475917211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8077"/>
            <a:stretch/>
          </p:blipFill>
          <p:spPr>
            <a:xfrm>
              <a:off x="564243" y="2803233"/>
              <a:ext cx="3274060" cy="122402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2E05C5-4096-4E70-A675-9DF768E62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0" t="14560" b="13291"/>
            <a:stretch/>
          </p:blipFill>
          <p:spPr>
            <a:xfrm>
              <a:off x="564243" y="4010944"/>
              <a:ext cx="3274060" cy="5464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FD5BEC-98F0-A7C3-172A-A13D91057F9D}"/>
              </a:ext>
            </a:extLst>
          </p:cNvPr>
          <p:cNvSpPr txBox="1"/>
          <p:nvPr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F4B20-8CF7-FAE2-92F6-D47C8C39F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682FA-94FD-8604-A67F-39D44967D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05816" y="2410709"/>
            <a:ext cx="5302696" cy="75491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altLang="en-US" sz="2800" dirty="0"/>
              <a:t>Monitoring: Application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IN" altLang="en-US" sz="4400" dirty="0">
                <a:latin typeface="+mn-lt"/>
              </a:rPr>
              <a:t>Monitoring Options</a:t>
            </a:r>
          </a:p>
        </p:txBody>
      </p:sp>
      <p:pic>
        <p:nvPicPr>
          <p:cNvPr id="8" name="Content Placeholder 7" descr="Capture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4690" b="7158"/>
          <a:stretch/>
        </p:blipFill>
        <p:spPr>
          <a:xfrm>
            <a:off x="705817" y="3165621"/>
            <a:ext cx="3787140" cy="1937386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/>
        </p:nvSpPr>
        <p:spPr>
          <a:xfrm>
            <a:off x="7315200" y="2473306"/>
            <a:ext cx="5452327" cy="629719"/>
          </a:xfrm>
          <a:prstGeom prst="rect">
            <a:avLst/>
          </a:prstGeom>
        </p:spPr>
        <p:txBody>
          <a:bodyPr lIns="109728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altLang="en-US" sz="2800" dirty="0">
                <a:solidFill>
                  <a:srgbClr val="002060"/>
                </a:solidFill>
              </a:rPr>
              <a:t>Monitoring: Subscription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8068" b="6638"/>
          <a:stretch/>
        </p:blipFill>
        <p:spPr>
          <a:xfrm>
            <a:off x="7520816" y="3165621"/>
            <a:ext cx="3928872" cy="1709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D5BEC-98F0-A7C3-172A-A13D91057F9D}"/>
              </a:ext>
            </a:extLst>
          </p:cNvPr>
          <p:cNvSpPr txBox="1"/>
          <p:nvPr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F4B20-8CF7-FAE2-92F6-D47C8C39F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682FA-94FD-8604-A67F-39D44967D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6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DA616-0D88-46F9-BB28-EECFD5CB74F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+mn-lt"/>
              </a:rPr>
              <a:t>10 Azure Services Every Developer Must Know!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36CF6716-C442-4B5C-B909-CFB978CC4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65" b="57727"/>
          <a:stretch/>
        </p:blipFill>
        <p:spPr>
          <a:xfrm>
            <a:off x="948497" y="1881024"/>
            <a:ext cx="1306091" cy="1938221"/>
          </a:xfrm>
          <a:prstGeom prst="rect">
            <a:avLst/>
          </a:prstGeom>
        </p:spPr>
      </p:pic>
      <p:pic>
        <p:nvPicPr>
          <p:cNvPr id="5" name="Picture 4" descr="C:\Users\Shailendra\Desktop\Picture1.pngPicture1">
            <a:extLst>
              <a:ext uri="{FF2B5EF4-FFF2-40B4-BE49-F238E27FC236}">
                <a16:creationId xmlns:a16="http://schemas.microsoft.com/office/drawing/2014/main" id="{935D3548-51A5-431E-B62F-38A80DE53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01" r="38445" b="53481"/>
          <a:stretch/>
        </p:blipFill>
        <p:spPr>
          <a:xfrm>
            <a:off x="8729402" y="2038935"/>
            <a:ext cx="1306091" cy="1881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DCB4F-D5AF-4482-ABDE-0956FE57D1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46" t="8236" r="6082"/>
          <a:stretch/>
        </p:blipFill>
        <p:spPr>
          <a:xfrm>
            <a:off x="3059137" y="2038935"/>
            <a:ext cx="1912684" cy="1780310"/>
          </a:xfrm>
          <a:prstGeom prst="rect">
            <a:avLst/>
          </a:prstGeom>
        </p:spPr>
      </p:pic>
      <p:pic>
        <p:nvPicPr>
          <p:cNvPr id="7" name="Content Placeholder 1">
            <a:extLst>
              <a:ext uri="{FF2B5EF4-FFF2-40B4-BE49-F238E27FC236}">
                <a16:creationId xmlns:a16="http://schemas.microsoft.com/office/drawing/2014/main" id="{43C3B029-9005-4D06-A83A-42741FB0B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2" t="12250" r="78351" b="17202"/>
          <a:stretch/>
        </p:blipFill>
        <p:spPr>
          <a:xfrm>
            <a:off x="6082988" y="2223648"/>
            <a:ext cx="1330609" cy="1683800"/>
          </a:xfrm>
          <a:prstGeom prst="rect">
            <a:avLst/>
          </a:prstGeom>
        </p:spPr>
      </p:pic>
      <p:pic>
        <p:nvPicPr>
          <p:cNvPr id="8" name="Content Placeholder 7" descr="Capture">
            <a:extLst>
              <a:ext uri="{FF2B5EF4-FFF2-40B4-BE49-F238E27FC236}">
                <a16:creationId xmlns:a16="http://schemas.microsoft.com/office/drawing/2014/main" id="{620FFD05-5725-48A5-9E1C-F14C306CC5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677"/>
          <a:stretch/>
        </p:blipFill>
        <p:spPr>
          <a:xfrm>
            <a:off x="11188294" y="4467646"/>
            <a:ext cx="1474715" cy="1888361"/>
          </a:xfrm>
          <a:prstGeom prst="rect">
            <a:avLst/>
          </a:prstGeom>
        </p:spPr>
      </p:pic>
      <p:pic>
        <p:nvPicPr>
          <p:cNvPr id="10" name="Picture 9" descr="C:\Users\Shailendra\Desktop\Picture1.pngPicture1">
            <a:extLst>
              <a:ext uri="{FF2B5EF4-FFF2-40B4-BE49-F238E27FC236}">
                <a16:creationId xmlns:a16="http://schemas.microsoft.com/office/drawing/2014/main" id="{E9BFABDE-2D85-4A2E-9891-346A812B2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04" b="53481"/>
          <a:stretch/>
        </p:blipFill>
        <p:spPr>
          <a:xfrm>
            <a:off x="11041888" y="1988505"/>
            <a:ext cx="1716817" cy="1881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417D04-FDA1-4AFF-B33A-1B7CEDCD1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4" t="8236" r="55655"/>
          <a:stretch/>
        </p:blipFill>
        <p:spPr>
          <a:xfrm>
            <a:off x="961698" y="4495321"/>
            <a:ext cx="1306092" cy="154914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2034851-1228-440D-8794-05AAA09A88F3}"/>
              </a:ext>
            </a:extLst>
          </p:cNvPr>
          <p:cNvGrpSpPr/>
          <p:nvPr/>
        </p:nvGrpSpPr>
        <p:grpSpPr>
          <a:xfrm>
            <a:off x="5952886" y="4467646"/>
            <a:ext cx="1660037" cy="1826159"/>
            <a:chOff x="598387" y="3333661"/>
            <a:chExt cx="1383364" cy="15217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37997A-167E-4C8C-BA5A-388E7CCEC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8077" r="52019"/>
            <a:stretch/>
          </p:blipFill>
          <p:spPr>
            <a:xfrm>
              <a:off x="683634" y="3333661"/>
              <a:ext cx="1228929" cy="9444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648D20-D94B-42B5-AC86-F0856473B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40" t="14560" r="56129" b="8642"/>
            <a:stretch/>
          </p:blipFill>
          <p:spPr>
            <a:xfrm>
              <a:off x="598387" y="4350295"/>
              <a:ext cx="1383364" cy="50516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D030B-571C-4CAD-A568-CEC38F01C121}"/>
              </a:ext>
            </a:extLst>
          </p:cNvPr>
          <p:cNvGrpSpPr/>
          <p:nvPr/>
        </p:nvGrpSpPr>
        <p:grpSpPr>
          <a:xfrm>
            <a:off x="8475702" y="4495320"/>
            <a:ext cx="1873652" cy="1695346"/>
            <a:chOff x="1912562" y="3349456"/>
            <a:chExt cx="1561377" cy="141278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D45A53-585F-46B4-A5BC-EC8BAD844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019" t="28077"/>
            <a:stretch/>
          </p:blipFill>
          <p:spPr>
            <a:xfrm>
              <a:off x="2015960" y="3349456"/>
              <a:ext cx="1228929" cy="94444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B8ADD70-8A2C-465B-8A9B-6095A1880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5219" t="14561" r="-2" b="24584"/>
            <a:stretch/>
          </p:blipFill>
          <p:spPr>
            <a:xfrm>
              <a:off x="1912562" y="4350296"/>
              <a:ext cx="1561377" cy="41194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44AC9D-A659-49F1-AB21-0D72752DFFF4}"/>
              </a:ext>
            </a:extLst>
          </p:cNvPr>
          <p:cNvGrpSpPr/>
          <p:nvPr/>
        </p:nvGrpSpPr>
        <p:grpSpPr>
          <a:xfrm>
            <a:off x="3300879" y="4589518"/>
            <a:ext cx="1660037" cy="1648533"/>
            <a:chOff x="2610895" y="3928078"/>
            <a:chExt cx="1383364" cy="13737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4D656D-D4D4-405E-B48B-24CD917B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522" y="3928078"/>
              <a:ext cx="762468" cy="7624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2449C7-5F27-4B01-AC94-50692FDDCCCB}"/>
                </a:ext>
              </a:extLst>
            </p:cNvPr>
            <p:cNvSpPr txBox="1"/>
            <p:nvPr/>
          </p:nvSpPr>
          <p:spPr>
            <a:xfrm>
              <a:off x="2610895" y="4794024"/>
              <a:ext cx="1383364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8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Service Bus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F3A561-779E-BF8C-7B77-7D9445569C21}"/>
              </a:ext>
            </a:extLst>
          </p:cNvPr>
          <p:cNvSpPr txBox="1"/>
          <p:nvPr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44B521-6E6D-8DA7-15F6-D02703BEB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B0E9F4-BC66-018B-5B59-0197BC9C2D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8" y="3490288"/>
            <a:ext cx="13392625" cy="747897"/>
          </a:xfrm>
        </p:spPr>
        <p:txBody>
          <a:bodyPr/>
          <a:lstStyle/>
          <a:p>
            <a:r>
              <a:rPr lang="en-IN" sz="5400" dirty="0">
                <a:solidFill>
                  <a:srgbClr val="0070C0"/>
                </a:solidFill>
                <a:latin typeface="+mn-lt"/>
              </a:rPr>
              <a:t>Building ASP.NET 6 Application (</a:t>
            </a:r>
            <a:r>
              <a:rPr lang="en-IN" sz="5400" dirty="0" err="1">
                <a:solidFill>
                  <a:srgbClr val="0070C0"/>
                </a:solidFill>
                <a:latin typeface="+mn-lt"/>
              </a:rPr>
              <a:t>ePizzaHub</a:t>
            </a:r>
            <a:r>
              <a:rPr lang="en-IN" sz="5400" dirty="0">
                <a:solidFill>
                  <a:srgbClr val="0070C0"/>
                </a:solidFill>
                <a:latin typeface="+mn-lt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0BEF5E-AF5C-E31D-38C4-DCF52BF27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3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+mn-lt"/>
              </a:rPr>
              <a:t>ASP.NET6 Application</a:t>
            </a:r>
            <a:r>
              <a:rPr lang="en-US" sz="4400" dirty="0">
                <a:latin typeface="+mn-lt"/>
              </a:rPr>
              <a:t> </a:t>
            </a:r>
            <a:r>
              <a:rPr lang="en-IN" sz="4400" dirty="0">
                <a:latin typeface="+mn-lt"/>
              </a:rPr>
              <a:t>(</a:t>
            </a:r>
            <a:r>
              <a:rPr lang="en-IN" sz="4400" dirty="0" err="1">
                <a:latin typeface="+mn-lt"/>
              </a:rPr>
              <a:t>ePizzaHub</a:t>
            </a:r>
            <a:r>
              <a:rPr lang="en-IN" sz="4400" dirty="0">
                <a:latin typeface="+mn-lt"/>
              </a:rPr>
              <a:t>) </a:t>
            </a:r>
            <a:r>
              <a:rPr lang="en-US" sz="4400" dirty="0">
                <a:latin typeface="+mn-lt"/>
              </a:rPr>
              <a:t>Architecture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5696F6-FF7D-A17E-8CB9-30435C15008E}"/>
              </a:ext>
            </a:extLst>
          </p:cNvPr>
          <p:cNvGrpSpPr/>
          <p:nvPr/>
        </p:nvGrpSpPr>
        <p:grpSpPr>
          <a:xfrm>
            <a:off x="648647" y="1958189"/>
            <a:ext cx="6702394" cy="5179534"/>
            <a:chOff x="2525061" y="1888307"/>
            <a:chExt cx="5585328" cy="4316278"/>
          </a:xfrm>
        </p:grpSpPr>
        <p:sp>
          <p:nvSpPr>
            <p:cNvPr id="22" name="Cylinder 8">
              <a:extLst>
                <a:ext uri="{FF2B5EF4-FFF2-40B4-BE49-F238E27FC236}">
                  <a16:creationId xmlns:a16="http://schemas.microsoft.com/office/drawing/2014/main" id="{E39A1514-3C68-487D-8942-D58E9A9CCF66}"/>
                </a:ext>
              </a:extLst>
            </p:cNvPr>
            <p:cNvSpPr/>
            <p:nvPr/>
          </p:nvSpPr>
          <p:spPr>
            <a:xfrm>
              <a:off x="7078002" y="4048725"/>
              <a:ext cx="1032387" cy="1081472"/>
            </a:xfrm>
            <a:prstGeom prst="can">
              <a:avLst/>
            </a:prstGeom>
            <a:solidFill>
              <a:srgbClr val="7030A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DB</a:t>
              </a:r>
            </a:p>
          </p:txBody>
        </p:sp>
        <p:sp>
          <p:nvSpPr>
            <p:cNvPr id="25" name="Freeform: Shape 6">
              <a:extLst>
                <a:ext uri="{FF2B5EF4-FFF2-40B4-BE49-F238E27FC236}">
                  <a16:creationId xmlns:a16="http://schemas.microsoft.com/office/drawing/2014/main" id="{4BE56B3C-75AF-48C1-A927-8242DC109ABF}"/>
                </a:ext>
              </a:extLst>
            </p:cNvPr>
            <p:cNvSpPr/>
            <p:nvPr/>
          </p:nvSpPr>
          <p:spPr>
            <a:xfrm>
              <a:off x="2547674" y="4238630"/>
              <a:ext cx="3150206" cy="704155"/>
            </a:xfrm>
            <a:custGeom>
              <a:avLst/>
              <a:gdLst>
                <a:gd name="connsiteX0" fmla="*/ 0 w 3431800"/>
                <a:gd name="connsiteY0" fmla="*/ 134386 h 1343859"/>
                <a:gd name="connsiteX1" fmla="*/ 134386 w 3431800"/>
                <a:gd name="connsiteY1" fmla="*/ 0 h 1343859"/>
                <a:gd name="connsiteX2" fmla="*/ 3297414 w 3431800"/>
                <a:gd name="connsiteY2" fmla="*/ 0 h 1343859"/>
                <a:gd name="connsiteX3" fmla="*/ 3431800 w 3431800"/>
                <a:gd name="connsiteY3" fmla="*/ 134386 h 1343859"/>
                <a:gd name="connsiteX4" fmla="*/ 3431800 w 3431800"/>
                <a:gd name="connsiteY4" fmla="*/ 1209473 h 1343859"/>
                <a:gd name="connsiteX5" fmla="*/ 3297414 w 3431800"/>
                <a:gd name="connsiteY5" fmla="*/ 1343859 h 1343859"/>
                <a:gd name="connsiteX6" fmla="*/ 134386 w 3431800"/>
                <a:gd name="connsiteY6" fmla="*/ 1343859 h 1343859"/>
                <a:gd name="connsiteX7" fmla="*/ 0 w 3431800"/>
                <a:gd name="connsiteY7" fmla="*/ 1209473 h 1343859"/>
                <a:gd name="connsiteX8" fmla="*/ 0 w 3431800"/>
                <a:gd name="connsiteY8" fmla="*/ 134386 h 13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1800" h="1343859">
                  <a:moveTo>
                    <a:pt x="0" y="134386"/>
                  </a:moveTo>
                  <a:cubicBezTo>
                    <a:pt x="0" y="60167"/>
                    <a:pt x="60167" y="0"/>
                    <a:pt x="134386" y="0"/>
                  </a:cubicBezTo>
                  <a:lnTo>
                    <a:pt x="3297414" y="0"/>
                  </a:lnTo>
                  <a:cubicBezTo>
                    <a:pt x="3371633" y="0"/>
                    <a:pt x="3431800" y="60167"/>
                    <a:pt x="3431800" y="134386"/>
                  </a:cubicBezTo>
                  <a:lnTo>
                    <a:pt x="3431800" y="1209473"/>
                  </a:lnTo>
                  <a:cubicBezTo>
                    <a:pt x="3431800" y="1283692"/>
                    <a:pt x="3371633" y="1343859"/>
                    <a:pt x="3297414" y="1343859"/>
                  </a:cubicBezTo>
                  <a:lnTo>
                    <a:pt x="134386" y="1343859"/>
                  </a:lnTo>
                  <a:cubicBezTo>
                    <a:pt x="60167" y="1343859"/>
                    <a:pt x="0" y="1283692"/>
                    <a:pt x="0" y="1209473"/>
                  </a:cubicBezTo>
                  <a:lnTo>
                    <a:pt x="0" y="13438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684" tIns="234684" rIns="234684" bIns="234684" numCol="1" spcCol="1270" anchor="ctr" anchorCtr="0">
              <a:noAutofit/>
            </a:bodyPr>
            <a:lstStyle/>
            <a:p>
              <a:pPr algn="ctr" defTabSz="21869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800" dirty="0"/>
                <a:t>DAL (Repository)</a:t>
              </a:r>
            </a:p>
          </p:txBody>
        </p:sp>
        <p:sp>
          <p:nvSpPr>
            <p:cNvPr id="26" name="Freeform: Shape 7">
              <a:extLst>
                <a:ext uri="{FF2B5EF4-FFF2-40B4-BE49-F238E27FC236}">
                  <a16:creationId xmlns:a16="http://schemas.microsoft.com/office/drawing/2014/main" id="{D1EF0934-2285-4EBB-A450-8FA21F3E18CD}"/>
                </a:ext>
              </a:extLst>
            </p:cNvPr>
            <p:cNvSpPr/>
            <p:nvPr/>
          </p:nvSpPr>
          <p:spPr>
            <a:xfrm>
              <a:off x="2525061" y="3082513"/>
              <a:ext cx="3172820" cy="704155"/>
            </a:xfrm>
            <a:custGeom>
              <a:avLst/>
              <a:gdLst>
                <a:gd name="connsiteX0" fmla="*/ 0 w 3431800"/>
                <a:gd name="connsiteY0" fmla="*/ 134386 h 1343859"/>
                <a:gd name="connsiteX1" fmla="*/ 134386 w 3431800"/>
                <a:gd name="connsiteY1" fmla="*/ 0 h 1343859"/>
                <a:gd name="connsiteX2" fmla="*/ 3297414 w 3431800"/>
                <a:gd name="connsiteY2" fmla="*/ 0 h 1343859"/>
                <a:gd name="connsiteX3" fmla="*/ 3431800 w 3431800"/>
                <a:gd name="connsiteY3" fmla="*/ 134386 h 1343859"/>
                <a:gd name="connsiteX4" fmla="*/ 3431800 w 3431800"/>
                <a:gd name="connsiteY4" fmla="*/ 1209473 h 1343859"/>
                <a:gd name="connsiteX5" fmla="*/ 3297414 w 3431800"/>
                <a:gd name="connsiteY5" fmla="*/ 1343859 h 1343859"/>
                <a:gd name="connsiteX6" fmla="*/ 134386 w 3431800"/>
                <a:gd name="connsiteY6" fmla="*/ 1343859 h 1343859"/>
                <a:gd name="connsiteX7" fmla="*/ 0 w 3431800"/>
                <a:gd name="connsiteY7" fmla="*/ 1209473 h 1343859"/>
                <a:gd name="connsiteX8" fmla="*/ 0 w 3431800"/>
                <a:gd name="connsiteY8" fmla="*/ 134386 h 13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1800" h="1343859">
                  <a:moveTo>
                    <a:pt x="0" y="134386"/>
                  </a:moveTo>
                  <a:cubicBezTo>
                    <a:pt x="0" y="60167"/>
                    <a:pt x="60167" y="0"/>
                    <a:pt x="134386" y="0"/>
                  </a:cubicBezTo>
                  <a:lnTo>
                    <a:pt x="3297414" y="0"/>
                  </a:lnTo>
                  <a:cubicBezTo>
                    <a:pt x="3371633" y="0"/>
                    <a:pt x="3431800" y="60167"/>
                    <a:pt x="3431800" y="134386"/>
                  </a:cubicBezTo>
                  <a:lnTo>
                    <a:pt x="3431800" y="1209473"/>
                  </a:lnTo>
                  <a:cubicBezTo>
                    <a:pt x="3431800" y="1283692"/>
                    <a:pt x="3371633" y="1343859"/>
                    <a:pt x="3297414" y="1343859"/>
                  </a:cubicBezTo>
                  <a:lnTo>
                    <a:pt x="134386" y="1343859"/>
                  </a:lnTo>
                  <a:cubicBezTo>
                    <a:pt x="60167" y="1343859"/>
                    <a:pt x="0" y="1283692"/>
                    <a:pt x="0" y="1209473"/>
                  </a:cubicBezTo>
                  <a:lnTo>
                    <a:pt x="0" y="13438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684" tIns="234684" rIns="234684" bIns="234684" numCol="1" spcCol="1270" anchor="ctr" anchorCtr="0">
              <a:noAutofit/>
            </a:bodyPr>
            <a:lstStyle/>
            <a:p>
              <a:pPr algn="ctr" defTabSz="21869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800" dirty="0"/>
                <a:t>Services (Business)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E4E050A-A961-4236-90EC-1F3B06D257AC}"/>
                </a:ext>
              </a:extLst>
            </p:cNvPr>
            <p:cNvCxnSpPr/>
            <p:nvPr/>
          </p:nvCxnSpPr>
          <p:spPr>
            <a:xfrm>
              <a:off x="4185675" y="3780726"/>
              <a:ext cx="0" cy="463741"/>
            </a:xfrm>
            <a:prstGeom prst="straightConnector1">
              <a:avLst/>
            </a:prstGeom>
            <a:ln w="57150">
              <a:solidFill>
                <a:srgbClr val="0070C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A73D4B0-438F-4556-A480-4F64BA6AE37C}"/>
                </a:ext>
              </a:extLst>
            </p:cNvPr>
            <p:cNvCxnSpPr>
              <a:cxnSpLocks/>
            </p:cNvCxnSpPr>
            <p:nvPr/>
          </p:nvCxnSpPr>
          <p:spPr>
            <a:xfrm>
              <a:off x="4170481" y="4931244"/>
              <a:ext cx="0" cy="588477"/>
            </a:xfrm>
            <a:prstGeom prst="straightConnector1">
              <a:avLst/>
            </a:prstGeom>
            <a:ln w="571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: Shape 2">
              <a:extLst>
                <a:ext uri="{FF2B5EF4-FFF2-40B4-BE49-F238E27FC236}">
                  <a16:creationId xmlns:a16="http://schemas.microsoft.com/office/drawing/2014/main" id="{C4F824CC-6E9D-48E0-B041-4B5A10F7A5DD}"/>
                </a:ext>
              </a:extLst>
            </p:cNvPr>
            <p:cNvSpPr/>
            <p:nvPr/>
          </p:nvSpPr>
          <p:spPr>
            <a:xfrm>
              <a:off x="2547674" y="1888307"/>
              <a:ext cx="3172808" cy="704155"/>
            </a:xfrm>
            <a:custGeom>
              <a:avLst/>
              <a:gdLst>
                <a:gd name="connsiteX0" fmla="*/ 0 w 3431800"/>
                <a:gd name="connsiteY0" fmla="*/ 134386 h 1343859"/>
                <a:gd name="connsiteX1" fmla="*/ 134386 w 3431800"/>
                <a:gd name="connsiteY1" fmla="*/ 0 h 1343859"/>
                <a:gd name="connsiteX2" fmla="*/ 3297414 w 3431800"/>
                <a:gd name="connsiteY2" fmla="*/ 0 h 1343859"/>
                <a:gd name="connsiteX3" fmla="*/ 3431800 w 3431800"/>
                <a:gd name="connsiteY3" fmla="*/ 134386 h 1343859"/>
                <a:gd name="connsiteX4" fmla="*/ 3431800 w 3431800"/>
                <a:gd name="connsiteY4" fmla="*/ 1209473 h 1343859"/>
                <a:gd name="connsiteX5" fmla="*/ 3297414 w 3431800"/>
                <a:gd name="connsiteY5" fmla="*/ 1343859 h 1343859"/>
                <a:gd name="connsiteX6" fmla="*/ 134386 w 3431800"/>
                <a:gd name="connsiteY6" fmla="*/ 1343859 h 1343859"/>
                <a:gd name="connsiteX7" fmla="*/ 0 w 3431800"/>
                <a:gd name="connsiteY7" fmla="*/ 1209473 h 1343859"/>
                <a:gd name="connsiteX8" fmla="*/ 0 w 3431800"/>
                <a:gd name="connsiteY8" fmla="*/ 134386 h 13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1800" h="1343859">
                  <a:moveTo>
                    <a:pt x="0" y="134386"/>
                  </a:moveTo>
                  <a:cubicBezTo>
                    <a:pt x="0" y="60167"/>
                    <a:pt x="60167" y="0"/>
                    <a:pt x="134386" y="0"/>
                  </a:cubicBezTo>
                  <a:lnTo>
                    <a:pt x="3297414" y="0"/>
                  </a:lnTo>
                  <a:cubicBezTo>
                    <a:pt x="3371633" y="0"/>
                    <a:pt x="3431800" y="60167"/>
                    <a:pt x="3431800" y="134386"/>
                  </a:cubicBezTo>
                  <a:lnTo>
                    <a:pt x="3431800" y="1209473"/>
                  </a:lnTo>
                  <a:cubicBezTo>
                    <a:pt x="3431800" y="1283692"/>
                    <a:pt x="3371633" y="1343859"/>
                    <a:pt x="3297414" y="1343859"/>
                  </a:cubicBezTo>
                  <a:lnTo>
                    <a:pt x="134386" y="1343859"/>
                  </a:lnTo>
                  <a:cubicBezTo>
                    <a:pt x="60167" y="1343859"/>
                    <a:pt x="0" y="1283692"/>
                    <a:pt x="0" y="1209473"/>
                  </a:cubicBezTo>
                  <a:lnTo>
                    <a:pt x="0" y="134386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684" tIns="234684" rIns="234684" bIns="234684" numCol="1" spcCol="1270" anchor="ctr" anchorCtr="0">
              <a:noAutofit/>
            </a:bodyPr>
            <a:lstStyle/>
            <a:p>
              <a:pPr algn="ctr" defTabSz="21869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800" dirty="0"/>
                <a:t>Web UI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A3C7162-627F-45B1-AD6D-F19E00ED02AA}"/>
                </a:ext>
              </a:extLst>
            </p:cNvPr>
            <p:cNvCxnSpPr/>
            <p:nvPr/>
          </p:nvCxnSpPr>
          <p:spPr>
            <a:xfrm>
              <a:off x="4196364" y="2570024"/>
              <a:ext cx="0" cy="561127"/>
            </a:xfrm>
            <a:prstGeom prst="straightConnector1">
              <a:avLst/>
            </a:prstGeom>
            <a:ln w="57150">
              <a:solidFill>
                <a:srgbClr val="0070C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4764EB-E276-408F-8D3E-4F2E9B17A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7558" y="4570818"/>
              <a:ext cx="1297881" cy="18644"/>
            </a:xfrm>
            <a:prstGeom prst="straightConnector1">
              <a:avLst/>
            </a:prstGeom>
            <a:ln w="57150">
              <a:solidFill>
                <a:srgbClr val="0070C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5">
              <a:extLst>
                <a:ext uri="{FF2B5EF4-FFF2-40B4-BE49-F238E27FC236}">
                  <a16:creationId xmlns:a16="http://schemas.microsoft.com/office/drawing/2014/main" id="{6E773EB6-19A9-4EF7-A644-317A474A2A6A}"/>
                </a:ext>
              </a:extLst>
            </p:cNvPr>
            <p:cNvSpPr/>
            <p:nvPr/>
          </p:nvSpPr>
          <p:spPr>
            <a:xfrm>
              <a:off x="2547675" y="5520533"/>
              <a:ext cx="3150206" cy="684052"/>
            </a:xfrm>
            <a:custGeom>
              <a:avLst/>
              <a:gdLst>
                <a:gd name="connsiteX0" fmla="*/ 0 w 7151872"/>
                <a:gd name="connsiteY0" fmla="*/ 134386 h 1343859"/>
                <a:gd name="connsiteX1" fmla="*/ 134386 w 7151872"/>
                <a:gd name="connsiteY1" fmla="*/ 0 h 1343859"/>
                <a:gd name="connsiteX2" fmla="*/ 7017486 w 7151872"/>
                <a:gd name="connsiteY2" fmla="*/ 0 h 1343859"/>
                <a:gd name="connsiteX3" fmla="*/ 7151872 w 7151872"/>
                <a:gd name="connsiteY3" fmla="*/ 134386 h 1343859"/>
                <a:gd name="connsiteX4" fmla="*/ 7151872 w 7151872"/>
                <a:gd name="connsiteY4" fmla="*/ 1209473 h 1343859"/>
                <a:gd name="connsiteX5" fmla="*/ 7017486 w 7151872"/>
                <a:gd name="connsiteY5" fmla="*/ 1343859 h 1343859"/>
                <a:gd name="connsiteX6" fmla="*/ 134386 w 7151872"/>
                <a:gd name="connsiteY6" fmla="*/ 1343859 h 1343859"/>
                <a:gd name="connsiteX7" fmla="*/ 0 w 7151872"/>
                <a:gd name="connsiteY7" fmla="*/ 1209473 h 1343859"/>
                <a:gd name="connsiteX8" fmla="*/ 0 w 7151872"/>
                <a:gd name="connsiteY8" fmla="*/ 134386 h 13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1872" h="1343859">
                  <a:moveTo>
                    <a:pt x="0" y="134386"/>
                  </a:moveTo>
                  <a:cubicBezTo>
                    <a:pt x="0" y="60167"/>
                    <a:pt x="60167" y="0"/>
                    <a:pt x="134386" y="0"/>
                  </a:cubicBezTo>
                  <a:lnTo>
                    <a:pt x="7017486" y="0"/>
                  </a:lnTo>
                  <a:cubicBezTo>
                    <a:pt x="7091705" y="0"/>
                    <a:pt x="7151872" y="60167"/>
                    <a:pt x="7151872" y="134386"/>
                  </a:cubicBezTo>
                  <a:lnTo>
                    <a:pt x="7151872" y="1209473"/>
                  </a:lnTo>
                  <a:cubicBezTo>
                    <a:pt x="7151872" y="1283692"/>
                    <a:pt x="7091705" y="1343859"/>
                    <a:pt x="7017486" y="1343859"/>
                  </a:cubicBezTo>
                  <a:lnTo>
                    <a:pt x="134386" y="1343859"/>
                  </a:lnTo>
                  <a:cubicBezTo>
                    <a:pt x="60167" y="1343859"/>
                    <a:pt x="0" y="1283692"/>
                    <a:pt x="0" y="1209473"/>
                  </a:cubicBezTo>
                  <a:lnTo>
                    <a:pt x="0" y="13438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2408" tIns="312408" rIns="312408" bIns="312408" numCol="1" spcCol="1270" anchor="ctr" anchorCtr="0">
              <a:noAutofit/>
            </a:bodyPr>
            <a:lstStyle/>
            <a:p>
              <a:pPr algn="ctr" defTabSz="309372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800" dirty="0"/>
                <a:t>Entities (Core)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4D33B8A-4C89-BCEC-6A06-7E1FD965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681" y="1897589"/>
            <a:ext cx="5352740" cy="5139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6BD97C-CC37-740D-2214-64862B9616FE}"/>
              </a:ext>
            </a:extLst>
          </p:cNvPr>
          <p:cNvSpPr txBox="1"/>
          <p:nvPr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0F39C-EA2A-2405-69AD-C7CF673CB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104889-EF6D-730A-C3F8-93F834001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51" y="3467535"/>
            <a:ext cx="12913112" cy="842410"/>
          </a:xfrm>
        </p:spPr>
        <p:txBody>
          <a:bodyPr/>
          <a:lstStyle/>
          <a:p>
            <a:pPr algn="ctr"/>
            <a:r>
              <a:rPr lang="en-IN" sz="5400" dirty="0">
                <a:solidFill>
                  <a:srgbClr val="0070C0"/>
                </a:solidFill>
              </a:rPr>
              <a:t>Dive into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667E0-4824-BCF8-81DE-37DA857C3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70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DA616-0D88-46F9-BB28-EECFD5CB74F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+mn-lt"/>
              </a:rPr>
              <a:t>ASP.NET6 and Azure Application Architecture -1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494B5AF-7ABA-CADB-62AE-F2E13B3E9B60}"/>
              </a:ext>
            </a:extLst>
          </p:cNvPr>
          <p:cNvSpPr/>
          <p:nvPr/>
        </p:nvSpPr>
        <p:spPr bwMode="auto">
          <a:xfrm>
            <a:off x="3759904" y="5520004"/>
            <a:ext cx="2369477" cy="146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B442A4-7B71-FD95-4A92-12890B96F2E2}"/>
              </a:ext>
            </a:extLst>
          </p:cNvPr>
          <p:cNvSpPr/>
          <p:nvPr/>
        </p:nvSpPr>
        <p:spPr bwMode="auto">
          <a:xfrm>
            <a:off x="10128140" y="2337015"/>
            <a:ext cx="3283630" cy="3368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EF0D2C-E38D-B3BF-B5B4-A8BAB3039961}"/>
              </a:ext>
            </a:extLst>
          </p:cNvPr>
          <p:cNvSpPr/>
          <p:nvPr/>
        </p:nvSpPr>
        <p:spPr bwMode="auto">
          <a:xfrm>
            <a:off x="4048623" y="2353040"/>
            <a:ext cx="1626669" cy="24764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4916AA9-D22F-4BEC-D40A-1BD4EA556067}"/>
              </a:ext>
            </a:extLst>
          </p:cNvPr>
          <p:cNvGrpSpPr/>
          <p:nvPr/>
        </p:nvGrpSpPr>
        <p:grpSpPr>
          <a:xfrm>
            <a:off x="4445704" y="2515210"/>
            <a:ext cx="776558" cy="1013177"/>
            <a:chOff x="4413805" y="2849740"/>
            <a:chExt cx="776558" cy="101317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713BBDF-09D5-BF59-3C45-EAF1C0EFD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3805" y="2849740"/>
              <a:ext cx="759233" cy="7592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C3D854-D11E-7604-008E-0227F876627E}"/>
                </a:ext>
              </a:extLst>
            </p:cNvPr>
            <p:cNvSpPr txBox="1"/>
            <p:nvPr/>
          </p:nvSpPr>
          <p:spPr>
            <a:xfrm>
              <a:off x="4449263" y="3647473"/>
              <a:ext cx="74110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App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119936F-ADAB-EEE6-7C2F-CE4E09A34D45}"/>
              </a:ext>
            </a:extLst>
          </p:cNvPr>
          <p:cNvGrpSpPr/>
          <p:nvPr/>
        </p:nvGrpSpPr>
        <p:grpSpPr>
          <a:xfrm>
            <a:off x="11291802" y="2494334"/>
            <a:ext cx="1134881" cy="1637217"/>
            <a:chOff x="10355537" y="2849740"/>
            <a:chExt cx="1134881" cy="163721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7D83273-2A64-313E-7EA1-D7B4A23C1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5537" y="2849740"/>
              <a:ext cx="1134881" cy="113488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01C8B3-4B03-AFA1-C126-94D4157AB80A}"/>
                </a:ext>
              </a:extLst>
            </p:cNvPr>
            <p:cNvSpPr txBox="1"/>
            <p:nvPr/>
          </p:nvSpPr>
          <p:spPr>
            <a:xfrm>
              <a:off x="10584244" y="4056070"/>
              <a:ext cx="86805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SQL </a:t>
              </a:r>
            </a:p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Database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2F3E6E3-D13E-95DA-A912-2ABF6BEA056E}"/>
              </a:ext>
            </a:extLst>
          </p:cNvPr>
          <p:cNvGrpSpPr/>
          <p:nvPr/>
        </p:nvGrpSpPr>
        <p:grpSpPr>
          <a:xfrm>
            <a:off x="7694855" y="1938969"/>
            <a:ext cx="960054" cy="1168610"/>
            <a:chOff x="7694855" y="2273499"/>
            <a:chExt cx="960054" cy="116861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8E18F5F-1777-5C0B-BCC0-4355D0B80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94855" y="2273499"/>
              <a:ext cx="960054" cy="9600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DEAE7E-174A-3832-D56A-0DB3C84B2020}"/>
                </a:ext>
              </a:extLst>
            </p:cNvPr>
            <p:cNvSpPr txBox="1"/>
            <p:nvPr/>
          </p:nvSpPr>
          <p:spPr>
            <a:xfrm>
              <a:off x="7701315" y="3226665"/>
              <a:ext cx="95359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Redis Cache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351A89C-50F6-7944-71FE-C87EFC6F6EC9}"/>
              </a:ext>
            </a:extLst>
          </p:cNvPr>
          <p:cNvGrpSpPr/>
          <p:nvPr/>
        </p:nvGrpSpPr>
        <p:grpSpPr>
          <a:xfrm>
            <a:off x="11412345" y="4355531"/>
            <a:ext cx="1054821" cy="1272195"/>
            <a:chOff x="11412345" y="4690061"/>
            <a:chExt cx="1054821" cy="1272195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8F7B997-6018-F51D-6F7A-60421399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12345" y="4690061"/>
              <a:ext cx="1054821" cy="10548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689D6A-2CED-C37B-B823-75931635C62C}"/>
                </a:ext>
              </a:extLst>
            </p:cNvPr>
            <p:cNvSpPr txBox="1"/>
            <p:nvPr/>
          </p:nvSpPr>
          <p:spPr>
            <a:xfrm>
              <a:off x="11452827" y="5746812"/>
              <a:ext cx="97385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Bob Storage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8EAF2F-0691-71C5-3C93-CB55704F938C}"/>
              </a:ext>
            </a:extLst>
          </p:cNvPr>
          <p:cNvGrpSpPr/>
          <p:nvPr/>
        </p:nvGrpSpPr>
        <p:grpSpPr>
          <a:xfrm>
            <a:off x="8379679" y="3448613"/>
            <a:ext cx="1061188" cy="1128981"/>
            <a:chOff x="5899624" y="3315520"/>
            <a:chExt cx="1061188" cy="1128981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19ABBFF2-D743-7358-8768-AD8ED0F17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97425" y="3315520"/>
              <a:ext cx="908647" cy="90864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582697-1E07-95D4-790A-08F0FE1DF56A}"/>
                </a:ext>
              </a:extLst>
            </p:cNvPr>
            <p:cNvSpPr txBox="1"/>
            <p:nvPr/>
          </p:nvSpPr>
          <p:spPr>
            <a:xfrm>
              <a:off x="5899624" y="4229057"/>
              <a:ext cx="106118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Function App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D9B346-1739-25CE-9991-50A582323169}"/>
              </a:ext>
            </a:extLst>
          </p:cNvPr>
          <p:cNvCxnSpPr>
            <a:cxnSpLocks/>
          </p:cNvCxnSpPr>
          <p:nvPr/>
        </p:nvCxnSpPr>
        <p:spPr>
          <a:xfrm>
            <a:off x="5696068" y="3177862"/>
            <a:ext cx="4471858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DB92FC-83CD-F18A-FBCF-A3E8E5AF1752}"/>
              </a:ext>
            </a:extLst>
          </p:cNvPr>
          <p:cNvGrpSpPr/>
          <p:nvPr/>
        </p:nvGrpSpPr>
        <p:grpSpPr>
          <a:xfrm>
            <a:off x="6454038" y="3398977"/>
            <a:ext cx="1120473" cy="1203714"/>
            <a:chOff x="3827025" y="3307278"/>
            <a:chExt cx="1120473" cy="12037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AF5E9C7-CD02-C366-A6B3-A9E1BA9FC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12527" r="6868" b="11037"/>
            <a:stretch/>
          </p:blipFill>
          <p:spPr>
            <a:xfrm>
              <a:off x="3827025" y="3307278"/>
              <a:ext cx="1120473" cy="99336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B1291F-750D-00AC-2CC6-1AE9F1B804D0}"/>
                </a:ext>
              </a:extLst>
            </p:cNvPr>
            <p:cNvSpPr txBox="1"/>
            <p:nvPr/>
          </p:nvSpPr>
          <p:spPr>
            <a:xfrm>
              <a:off x="4149349" y="4295548"/>
              <a:ext cx="5257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Queue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2EAD22-DE82-E9BE-B183-C81FFF3D184C}"/>
              </a:ext>
            </a:extLst>
          </p:cNvPr>
          <p:cNvCxnSpPr>
            <a:cxnSpLocks/>
          </p:cNvCxnSpPr>
          <p:nvPr/>
        </p:nvCxnSpPr>
        <p:spPr>
          <a:xfrm>
            <a:off x="5710250" y="3895657"/>
            <a:ext cx="69924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C730EE-C581-FF2D-5046-D183AF1D033E}"/>
              </a:ext>
            </a:extLst>
          </p:cNvPr>
          <p:cNvCxnSpPr>
            <a:cxnSpLocks/>
          </p:cNvCxnSpPr>
          <p:nvPr/>
        </p:nvCxnSpPr>
        <p:spPr>
          <a:xfrm>
            <a:off x="7626204" y="3895657"/>
            <a:ext cx="769166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AA16B-FB6E-CD91-833F-6DC55CCD84BD}"/>
              </a:ext>
            </a:extLst>
          </p:cNvPr>
          <p:cNvCxnSpPr>
            <a:cxnSpLocks/>
          </p:cNvCxnSpPr>
          <p:nvPr/>
        </p:nvCxnSpPr>
        <p:spPr>
          <a:xfrm flipH="1">
            <a:off x="9527813" y="3894991"/>
            <a:ext cx="635675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D7B04E0-2111-7B13-5BAC-AD7795C47377}"/>
              </a:ext>
            </a:extLst>
          </p:cNvPr>
          <p:cNvCxnSpPr>
            <a:cxnSpLocks/>
          </p:cNvCxnSpPr>
          <p:nvPr/>
        </p:nvCxnSpPr>
        <p:spPr>
          <a:xfrm flipH="1">
            <a:off x="8889389" y="2553749"/>
            <a:ext cx="1238751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5285E2-7321-0D67-F51C-1CC73C3134D3}"/>
              </a:ext>
            </a:extLst>
          </p:cNvPr>
          <p:cNvCxnSpPr>
            <a:cxnSpLocks/>
          </p:cNvCxnSpPr>
          <p:nvPr/>
        </p:nvCxnSpPr>
        <p:spPr>
          <a:xfrm>
            <a:off x="5707771" y="2660504"/>
            <a:ext cx="1813655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F66D3B8-65CD-4658-BDC9-26C1DF55CC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25292" y="5163666"/>
            <a:ext cx="635675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717420D-244A-47C3-6A5B-89B7A60407FF}"/>
              </a:ext>
            </a:extLst>
          </p:cNvPr>
          <p:cNvGrpSpPr/>
          <p:nvPr/>
        </p:nvGrpSpPr>
        <p:grpSpPr>
          <a:xfrm>
            <a:off x="3912574" y="5705555"/>
            <a:ext cx="895616" cy="1186769"/>
            <a:chOff x="3912574" y="6040085"/>
            <a:chExt cx="895616" cy="1186769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C169F22A-A7F8-64DB-1CCB-557AA4E48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12574" y="6040085"/>
              <a:ext cx="895616" cy="89561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0D9619-CCA7-F9E2-16BA-404173AD65D2}"/>
                </a:ext>
              </a:extLst>
            </p:cNvPr>
            <p:cNvSpPr txBox="1"/>
            <p:nvPr/>
          </p:nvSpPr>
          <p:spPr>
            <a:xfrm>
              <a:off x="4176985" y="7011410"/>
              <a:ext cx="39587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Vault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A95DC3-231B-F2CB-9547-0824442243B9}"/>
              </a:ext>
            </a:extLst>
          </p:cNvPr>
          <p:cNvGrpSpPr/>
          <p:nvPr/>
        </p:nvGrpSpPr>
        <p:grpSpPr>
          <a:xfrm>
            <a:off x="5014192" y="5656794"/>
            <a:ext cx="978690" cy="1206388"/>
            <a:chOff x="5014192" y="5991324"/>
            <a:chExt cx="978690" cy="1206388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15895048-AC16-B056-8998-C6C7566D2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14192" y="5991324"/>
              <a:ext cx="978690" cy="97869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4125DA-98F6-6EBD-3A22-2758F3C76163}"/>
                </a:ext>
              </a:extLst>
            </p:cNvPr>
            <p:cNvSpPr txBox="1"/>
            <p:nvPr/>
          </p:nvSpPr>
          <p:spPr>
            <a:xfrm>
              <a:off x="5115101" y="6982268"/>
              <a:ext cx="7446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AD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B5A6695-95CC-F24C-EA52-276F1AC0DC93}"/>
              </a:ext>
            </a:extLst>
          </p:cNvPr>
          <p:cNvGrpSpPr/>
          <p:nvPr/>
        </p:nvGrpSpPr>
        <p:grpSpPr>
          <a:xfrm>
            <a:off x="4497981" y="3799791"/>
            <a:ext cx="641898" cy="876592"/>
            <a:chOff x="4497981" y="4134321"/>
            <a:chExt cx="641898" cy="876592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7C6C2787-F6C5-DEB0-8B5C-84B26E11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97981" y="4134321"/>
              <a:ext cx="641898" cy="64189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A08EFA-423D-17AB-9A35-0D37700417C3}"/>
                </a:ext>
              </a:extLst>
            </p:cNvPr>
            <p:cNvSpPr txBox="1"/>
            <p:nvPr/>
          </p:nvSpPr>
          <p:spPr>
            <a:xfrm>
              <a:off x="4572963" y="4795469"/>
              <a:ext cx="53700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Insight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17A2FD8C-019B-0B98-BE0B-BFA801DD6C4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6" y="3082649"/>
            <a:ext cx="1964747" cy="1200133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DF38B8D-2FC1-42C0-9C34-95E4CEC696D1}"/>
              </a:ext>
            </a:extLst>
          </p:cNvPr>
          <p:cNvCxnSpPr>
            <a:cxnSpLocks/>
          </p:cNvCxnSpPr>
          <p:nvPr/>
        </p:nvCxnSpPr>
        <p:spPr>
          <a:xfrm>
            <a:off x="2775277" y="3667688"/>
            <a:ext cx="123875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67837F3-BFFB-49DD-6C9A-7A77046B62C7}"/>
              </a:ext>
            </a:extLst>
          </p:cNvPr>
          <p:cNvCxnSpPr>
            <a:cxnSpLocks/>
          </p:cNvCxnSpPr>
          <p:nvPr/>
        </p:nvCxnSpPr>
        <p:spPr>
          <a:xfrm flipH="1">
            <a:off x="2778820" y="3915785"/>
            <a:ext cx="123875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7CB749A-2AEC-D70B-96B4-7EDD12C9871A}"/>
              </a:ext>
            </a:extLst>
          </p:cNvPr>
          <p:cNvSpPr txBox="1"/>
          <p:nvPr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C1F0C-7806-3A29-1E83-E38DDD55E3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EB16E-5A11-1CB4-6C32-6D70D8391EE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877DE63-EB52-00A7-67EE-7627B155DC8D}"/>
              </a:ext>
            </a:extLst>
          </p:cNvPr>
          <p:cNvSpPr/>
          <p:nvPr/>
        </p:nvSpPr>
        <p:spPr bwMode="auto">
          <a:xfrm>
            <a:off x="3370521" y="1728446"/>
            <a:ext cx="10567900" cy="5532429"/>
          </a:xfrm>
          <a:prstGeom prst="rect">
            <a:avLst/>
          </a:prstGeom>
          <a:noFill/>
          <a:ln w="1905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8E55CB5-8118-80C6-73D4-23CE5D42F9C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30" y="6613181"/>
            <a:ext cx="912873" cy="91287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08F1572-6209-2DF8-4045-390407A2606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946" y="6534669"/>
            <a:ext cx="1084521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8" grpId="0" animBg="1"/>
      <p:bldP spid="4" grpId="0" animBg="1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DA616-0D88-46F9-BB28-EECFD5CB74F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+mn-lt"/>
              </a:rPr>
              <a:t>ASP.NET6 and Azure Application Architecture -2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494B5AF-7ABA-CADB-62AE-F2E13B3E9B60}"/>
              </a:ext>
            </a:extLst>
          </p:cNvPr>
          <p:cNvSpPr/>
          <p:nvPr/>
        </p:nvSpPr>
        <p:spPr bwMode="auto">
          <a:xfrm>
            <a:off x="3759904" y="5520004"/>
            <a:ext cx="2369477" cy="146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B442A4-7B71-FD95-4A92-12890B96F2E2}"/>
              </a:ext>
            </a:extLst>
          </p:cNvPr>
          <p:cNvSpPr/>
          <p:nvPr/>
        </p:nvSpPr>
        <p:spPr bwMode="auto">
          <a:xfrm>
            <a:off x="10128140" y="2337015"/>
            <a:ext cx="3283630" cy="3368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EF0D2C-E38D-B3BF-B5B4-A8BAB3039961}"/>
              </a:ext>
            </a:extLst>
          </p:cNvPr>
          <p:cNvSpPr/>
          <p:nvPr/>
        </p:nvSpPr>
        <p:spPr bwMode="auto">
          <a:xfrm>
            <a:off x="4048623" y="2353040"/>
            <a:ext cx="1626669" cy="24764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119936F-ADAB-EEE6-7C2F-CE4E09A34D45}"/>
              </a:ext>
            </a:extLst>
          </p:cNvPr>
          <p:cNvGrpSpPr/>
          <p:nvPr/>
        </p:nvGrpSpPr>
        <p:grpSpPr>
          <a:xfrm>
            <a:off x="10355537" y="2515210"/>
            <a:ext cx="1134881" cy="1637217"/>
            <a:chOff x="10355537" y="2849740"/>
            <a:chExt cx="1134881" cy="163721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7D83273-2A64-313E-7EA1-D7B4A23C1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55537" y="2849740"/>
              <a:ext cx="1134881" cy="113488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01C8B3-4B03-AFA1-C126-94D4157AB80A}"/>
                </a:ext>
              </a:extLst>
            </p:cNvPr>
            <p:cNvSpPr txBox="1"/>
            <p:nvPr/>
          </p:nvSpPr>
          <p:spPr>
            <a:xfrm>
              <a:off x="10584244" y="4056070"/>
              <a:ext cx="86805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SQL </a:t>
              </a:r>
            </a:p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Database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028D11E-4C7A-5436-53D0-26C99E338BA5}"/>
              </a:ext>
            </a:extLst>
          </p:cNvPr>
          <p:cNvGrpSpPr/>
          <p:nvPr/>
        </p:nvGrpSpPr>
        <p:grpSpPr>
          <a:xfrm>
            <a:off x="12068834" y="2515210"/>
            <a:ext cx="1134879" cy="1416884"/>
            <a:chOff x="12068834" y="2849740"/>
            <a:chExt cx="1134879" cy="141688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6A167FE-915D-DBE8-1C4A-6652E034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68834" y="2849740"/>
              <a:ext cx="1134879" cy="1134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0974D9-C4D1-6C97-F1A6-0BFBCB6CFD85}"/>
                </a:ext>
              </a:extLst>
            </p:cNvPr>
            <p:cNvSpPr txBox="1"/>
            <p:nvPr/>
          </p:nvSpPr>
          <p:spPr>
            <a:xfrm>
              <a:off x="12254772" y="4051180"/>
              <a:ext cx="90890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Cosmos DB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2F3E6E3-D13E-95DA-A912-2ABF6BEA056E}"/>
              </a:ext>
            </a:extLst>
          </p:cNvPr>
          <p:cNvGrpSpPr/>
          <p:nvPr/>
        </p:nvGrpSpPr>
        <p:grpSpPr>
          <a:xfrm>
            <a:off x="7694855" y="1938969"/>
            <a:ext cx="960054" cy="1168610"/>
            <a:chOff x="7694855" y="2273499"/>
            <a:chExt cx="960054" cy="116861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8E18F5F-1777-5C0B-BCC0-4355D0B80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94855" y="2273499"/>
              <a:ext cx="960054" cy="9600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DEAE7E-174A-3832-D56A-0DB3C84B2020}"/>
                </a:ext>
              </a:extLst>
            </p:cNvPr>
            <p:cNvSpPr txBox="1"/>
            <p:nvPr/>
          </p:nvSpPr>
          <p:spPr>
            <a:xfrm>
              <a:off x="7701315" y="3226665"/>
              <a:ext cx="95359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Redis Cache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351A89C-50F6-7944-71FE-C87EFC6F6EC9}"/>
              </a:ext>
            </a:extLst>
          </p:cNvPr>
          <p:cNvGrpSpPr/>
          <p:nvPr/>
        </p:nvGrpSpPr>
        <p:grpSpPr>
          <a:xfrm>
            <a:off x="11412345" y="4355531"/>
            <a:ext cx="1054821" cy="1272195"/>
            <a:chOff x="11412345" y="4690061"/>
            <a:chExt cx="1054821" cy="1272195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8F7B997-6018-F51D-6F7A-60421399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12345" y="4690061"/>
              <a:ext cx="1054821" cy="10548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689D6A-2CED-C37B-B823-75931635C62C}"/>
                </a:ext>
              </a:extLst>
            </p:cNvPr>
            <p:cNvSpPr txBox="1"/>
            <p:nvPr/>
          </p:nvSpPr>
          <p:spPr>
            <a:xfrm>
              <a:off x="11452827" y="5746812"/>
              <a:ext cx="97385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Bob Storage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8EAF2F-0691-71C5-3C93-CB55704F938C}"/>
              </a:ext>
            </a:extLst>
          </p:cNvPr>
          <p:cNvGrpSpPr/>
          <p:nvPr/>
        </p:nvGrpSpPr>
        <p:grpSpPr>
          <a:xfrm>
            <a:off x="8379679" y="3448613"/>
            <a:ext cx="1061188" cy="1128981"/>
            <a:chOff x="5899624" y="3315520"/>
            <a:chExt cx="1061188" cy="1128981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19ABBFF2-D743-7358-8768-AD8ED0F17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97425" y="3315520"/>
              <a:ext cx="908647" cy="90864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582697-1E07-95D4-790A-08F0FE1DF56A}"/>
                </a:ext>
              </a:extLst>
            </p:cNvPr>
            <p:cNvSpPr txBox="1"/>
            <p:nvPr/>
          </p:nvSpPr>
          <p:spPr>
            <a:xfrm>
              <a:off x="5899624" y="4229057"/>
              <a:ext cx="106118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Function App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D9B346-1739-25CE-9991-50A582323169}"/>
              </a:ext>
            </a:extLst>
          </p:cNvPr>
          <p:cNvCxnSpPr>
            <a:cxnSpLocks/>
          </p:cNvCxnSpPr>
          <p:nvPr/>
        </p:nvCxnSpPr>
        <p:spPr>
          <a:xfrm>
            <a:off x="5696068" y="3177862"/>
            <a:ext cx="4471858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DB92FC-83CD-F18A-FBCF-A3E8E5AF1752}"/>
              </a:ext>
            </a:extLst>
          </p:cNvPr>
          <p:cNvGrpSpPr/>
          <p:nvPr/>
        </p:nvGrpSpPr>
        <p:grpSpPr>
          <a:xfrm>
            <a:off x="6454038" y="3398977"/>
            <a:ext cx="1120473" cy="1203714"/>
            <a:chOff x="3827025" y="3307278"/>
            <a:chExt cx="1120473" cy="12037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AF5E9C7-CD02-C366-A6B3-A9E1BA9FC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12527" r="6868" b="11037"/>
            <a:stretch/>
          </p:blipFill>
          <p:spPr>
            <a:xfrm>
              <a:off x="3827025" y="3307278"/>
              <a:ext cx="1120473" cy="99336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B1291F-750D-00AC-2CC6-1AE9F1B804D0}"/>
                </a:ext>
              </a:extLst>
            </p:cNvPr>
            <p:cNvSpPr txBox="1"/>
            <p:nvPr/>
          </p:nvSpPr>
          <p:spPr>
            <a:xfrm>
              <a:off x="4149349" y="4295548"/>
              <a:ext cx="5257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Queue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2EAD22-DE82-E9BE-B183-C81FFF3D184C}"/>
              </a:ext>
            </a:extLst>
          </p:cNvPr>
          <p:cNvCxnSpPr>
            <a:cxnSpLocks/>
          </p:cNvCxnSpPr>
          <p:nvPr/>
        </p:nvCxnSpPr>
        <p:spPr>
          <a:xfrm>
            <a:off x="5710250" y="3895657"/>
            <a:ext cx="69924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C730EE-C581-FF2D-5046-D183AF1D033E}"/>
              </a:ext>
            </a:extLst>
          </p:cNvPr>
          <p:cNvCxnSpPr>
            <a:cxnSpLocks/>
          </p:cNvCxnSpPr>
          <p:nvPr/>
        </p:nvCxnSpPr>
        <p:spPr>
          <a:xfrm>
            <a:off x="7626204" y="3895657"/>
            <a:ext cx="769166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AA16B-FB6E-CD91-833F-6DC55CCD84BD}"/>
              </a:ext>
            </a:extLst>
          </p:cNvPr>
          <p:cNvCxnSpPr>
            <a:cxnSpLocks/>
          </p:cNvCxnSpPr>
          <p:nvPr/>
        </p:nvCxnSpPr>
        <p:spPr>
          <a:xfrm flipH="1">
            <a:off x="9527813" y="3894991"/>
            <a:ext cx="635675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D7B04E0-2111-7B13-5BAC-AD7795C47377}"/>
              </a:ext>
            </a:extLst>
          </p:cNvPr>
          <p:cNvCxnSpPr>
            <a:cxnSpLocks/>
          </p:cNvCxnSpPr>
          <p:nvPr/>
        </p:nvCxnSpPr>
        <p:spPr>
          <a:xfrm flipH="1">
            <a:off x="8889389" y="2553749"/>
            <a:ext cx="1238751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5285E2-7321-0D67-F51C-1CC73C3134D3}"/>
              </a:ext>
            </a:extLst>
          </p:cNvPr>
          <p:cNvCxnSpPr>
            <a:cxnSpLocks/>
          </p:cNvCxnSpPr>
          <p:nvPr/>
        </p:nvCxnSpPr>
        <p:spPr>
          <a:xfrm>
            <a:off x="5707771" y="2660504"/>
            <a:ext cx="1813655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F66D3B8-65CD-4658-BDC9-26C1DF55CC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25292" y="5163666"/>
            <a:ext cx="635675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717420D-244A-47C3-6A5B-89B7A60407FF}"/>
              </a:ext>
            </a:extLst>
          </p:cNvPr>
          <p:cNvGrpSpPr/>
          <p:nvPr/>
        </p:nvGrpSpPr>
        <p:grpSpPr>
          <a:xfrm>
            <a:off x="3912574" y="5705555"/>
            <a:ext cx="895616" cy="1186769"/>
            <a:chOff x="3912574" y="6040085"/>
            <a:chExt cx="895616" cy="1186769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C169F22A-A7F8-64DB-1CCB-557AA4E48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12574" y="6040085"/>
              <a:ext cx="895616" cy="89561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0D9619-CCA7-F9E2-16BA-404173AD65D2}"/>
                </a:ext>
              </a:extLst>
            </p:cNvPr>
            <p:cNvSpPr txBox="1"/>
            <p:nvPr/>
          </p:nvSpPr>
          <p:spPr>
            <a:xfrm>
              <a:off x="4176985" y="7011410"/>
              <a:ext cx="39587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Vault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A95DC3-231B-F2CB-9547-0824442243B9}"/>
              </a:ext>
            </a:extLst>
          </p:cNvPr>
          <p:cNvGrpSpPr/>
          <p:nvPr/>
        </p:nvGrpSpPr>
        <p:grpSpPr>
          <a:xfrm>
            <a:off x="5014192" y="5656794"/>
            <a:ext cx="978690" cy="1206388"/>
            <a:chOff x="5014192" y="5991324"/>
            <a:chExt cx="978690" cy="1206388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15895048-AC16-B056-8998-C6C7566D2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14192" y="5991324"/>
              <a:ext cx="978690" cy="97869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4125DA-98F6-6EBD-3A22-2758F3C76163}"/>
                </a:ext>
              </a:extLst>
            </p:cNvPr>
            <p:cNvSpPr txBox="1"/>
            <p:nvPr/>
          </p:nvSpPr>
          <p:spPr>
            <a:xfrm>
              <a:off x="5115101" y="6982268"/>
              <a:ext cx="7446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AD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B5A6695-95CC-F24C-EA52-276F1AC0DC93}"/>
              </a:ext>
            </a:extLst>
          </p:cNvPr>
          <p:cNvGrpSpPr/>
          <p:nvPr/>
        </p:nvGrpSpPr>
        <p:grpSpPr>
          <a:xfrm>
            <a:off x="4497981" y="3799791"/>
            <a:ext cx="641898" cy="876592"/>
            <a:chOff x="4497981" y="4134321"/>
            <a:chExt cx="641898" cy="876592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7C6C2787-F6C5-DEB0-8B5C-84B26E11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97981" y="4134321"/>
              <a:ext cx="641898" cy="64189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A08EFA-423D-17AB-9A35-0D37700417C3}"/>
                </a:ext>
              </a:extLst>
            </p:cNvPr>
            <p:cNvSpPr txBox="1"/>
            <p:nvPr/>
          </p:nvSpPr>
          <p:spPr>
            <a:xfrm>
              <a:off x="4572963" y="4795469"/>
              <a:ext cx="53700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Insight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17A2FD8C-019B-0B98-BE0B-BFA801DD6C4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6" y="3082649"/>
            <a:ext cx="1964747" cy="1200133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DF38B8D-2FC1-42C0-9C34-95E4CEC696D1}"/>
              </a:ext>
            </a:extLst>
          </p:cNvPr>
          <p:cNvCxnSpPr>
            <a:cxnSpLocks/>
          </p:cNvCxnSpPr>
          <p:nvPr/>
        </p:nvCxnSpPr>
        <p:spPr>
          <a:xfrm>
            <a:off x="2775277" y="3667688"/>
            <a:ext cx="123875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67837F3-BFFB-49DD-6C9A-7A77046B62C7}"/>
              </a:ext>
            </a:extLst>
          </p:cNvPr>
          <p:cNvCxnSpPr>
            <a:cxnSpLocks/>
          </p:cNvCxnSpPr>
          <p:nvPr/>
        </p:nvCxnSpPr>
        <p:spPr>
          <a:xfrm flipH="1">
            <a:off x="2778820" y="3915785"/>
            <a:ext cx="123875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7CB749A-2AEC-D70B-96B4-7EDD12C9871A}"/>
              </a:ext>
            </a:extLst>
          </p:cNvPr>
          <p:cNvSpPr txBox="1"/>
          <p:nvPr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C1F0C-7806-3A29-1E83-E38DDD55E3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76A398-F958-E0BF-E397-EB6FBA1F06E0}"/>
              </a:ext>
            </a:extLst>
          </p:cNvPr>
          <p:cNvGrpSpPr/>
          <p:nvPr/>
        </p:nvGrpSpPr>
        <p:grpSpPr>
          <a:xfrm>
            <a:off x="4422309" y="2669924"/>
            <a:ext cx="759233" cy="980167"/>
            <a:chOff x="4413805" y="2882750"/>
            <a:chExt cx="759233" cy="980167"/>
          </a:xfrm>
        </p:grpSpPr>
        <p:pic>
          <p:nvPicPr>
            <p:cNvPr id="9" name="Graphic 5">
              <a:extLst>
                <a:ext uri="{FF2B5EF4-FFF2-40B4-BE49-F238E27FC236}">
                  <a16:creationId xmlns:a16="http://schemas.microsoft.com/office/drawing/2014/main" id="{98B19AEA-8903-A450-455F-338C8FE04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13805" y="2882750"/>
              <a:ext cx="759233" cy="6932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78BDA-CB70-0B75-4CA5-61B5A52BF2B3}"/>
                </a:ext>
              </a:extLst>
            </p:cNvPr>
            <p:cNvSpPr txBox="1"/>
            <p:nvPr/>
          </p:nvSpPr>
          <p:spPr>
            <a:xfrm>
              <a:off x="4649974" y="3647473"/>
              <a:ext cx="27411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VM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7384167-0041-7796-66A6-A46C999F1D1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877DE63-EB52-00A7-67EE-7627B155DC8D}"/>
              </a:ext>
            </a:extLst>
          </p:cNvPr>
          <p:cNvSpPr/>
          <p:nvPr/>
        </p:nvSpPr>
        <p:spPr bwMode="auto">
          <a:xfrm>
            <a:off x="3370521" y="1728446"/>
            <a:ext cx="10567900" cy="5532429"/>
          </a:xfrm>
          <a:prstGeom prst="rect">
            <a:avLst/>
          </a:prstGeom>
          <a:noFill/>
          <a:ln w="1905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8E55CB5-8118-80C6-73D4-23CE5D42F9CB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30" y="6613181"/>
            <a:ext cx="912873" cy="91287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08F1572-6209-2DF8-4045-390407A2606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946" y="6534669"/>
            <a:ext cx="1084521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8" grpId="0" animBg="1"/>
      <p:bldP spid="4" grpId="0" animBg="1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8" y="3490288"/>
            <a:ext cx="11310069" cy="747897"/>
          </a:xfrm>
        </p:spPr>
        <p:txBody>
          <a:bodyPr/>
          <a:lstStyle/>
          <a:p>
            <a:r>
              <a:rPr lang="en-IN" sz="5400" dirty="0">
                <a:solidFill>
                  <a:srgbClr val="0070C0"/>
                </a:solidFill>
                <a:latin typeface="+mn-lt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9F77E-A0AF-EC1F-6CB2-A11B8E29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9" t="7936" r="6122" b="5443"/>
          <a:stretch/>
        </p:blipFill>
        <p:spPr>
          <a:xfrm>
            <a:off x="4538545" y="2152184"/>
            <a:ext cx="9634655" cy="55595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FE65F3F-FC28-9F26-7A30-9A5E1AC85321}"/>
              </a:ext>
            </a:extLst>
          </p:cNvPr>
          <p:cNvSpPr txBox="1">
            <a:spLocks/>
          </p:cNvSpPr>
          <p:nvPr/>
        </p:nvSpPr>
        <p:spPr>
          <a:xfrm>
            <a:off x="7315200" y="1505104"/>
            <a:ext cx="5352855" cy="33239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2400" dirty="0">
                <a:solidFill>
                  <a:srgbClr val="0070C0"/>
                </a:solidFill>
                <a:latin typeface="+mn-lt"/>
              </a:rPr>
              <a:t>www.epizzahub.azurewebsites.net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48B0D-9530-160A-81F8-ECACEF63B55A}"/>
              </a:ext>
            </a:extLst>
          </p:cNvPr>
          <p:cNvSpPr txBox="1"/>
          <p:nvPr/>
        </p:nvSpPr>
        <p:spPr>
          <a:xfrm>
            <a:off x="702258" y="4572000"/>
            <a:ext cx="34077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Code: https://github.com/proshailendra/azconf-22</a:t>
            </a:r>
          </a:p>
        </p:txBody>
      </p:sp>
    </p:spTree>
    <p:extLst>
      <p:ext uri="{BB962C8B-B14F-4D97-AF65-F5344CB8AC3E}">
        <p14:creationId xmlns:p14="http://schemas.microsoft.com/office/powerpoint/2010/main" val="2665161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195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51" y="3467535"/>
            <a:ext cx="12913112" cy="842410"/>
          </a:xfrm>
        </p:spPr>
        <p:txBody>
          <a:bodyPr/>
          <a:lstStyle/>
          <a:p>
            <a:r>
              <a:rPr lang="en-IN" sz="5400" dirty="0">
                <a:solidFill>
                  <a:srgbClr val="0070C0"/>
                </a:solidFill>
              </a:rPr>
              <a:t>Building ASP.NET 6 Application with Azure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79FA6-D1EA-262D-5F31-24DC2ABE7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9135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AC7C00B-DE80-25D1-7262-0EC2E32DA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54958"/>
            <a:ext cx="3232926" cy="609398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  <a:latin typeface="+mn-lt"/>
              </a:rPr>
              <a:t>About 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D1C21A-3770-C0DA-9253-66CBCD9C3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1" y="1928329"/>
            <a:ext cx="9570403" cy="5329664"/>
          </a:xfrm>
        </p:spPr>
        <p:txBody>
          <a:bodyPr/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Founder &amp; CEO at </a:t>
            </a:r>
            <a:r>
              <a:rPr lang="en-US" sz="36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ScholarHat</a:t>
            </a: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&amp; </a:t>
            </a:r>
            <a:r>
              <a:rPr lang="en-US" sz="36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DotNetTricks</a:t>
            </a:r>
            <a:endParaRPr lang="en-US" sz="3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Seven Times Microsoft MVP (2016-2022)</a:t>
            </a:r>
            <a:endParaRPr lang="en-US" sz="3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Technical Consultant &amp; Corporate Trainer</a:t>
            </a:r>
            <a:endParaRPr lang="en-US" sz="3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Microsoft Certified Azure Professional</a:t>
            </a:r>
          </a:p>
          <a:p>
            <a:pPr marL="457200" indent="-45720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Trained 25000+ Students </a:t>
            </a:r>
            <a:r>
              <a:rPr lang="en-US" sz="36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Live</a:t>
            </a: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Across the World</a:t>
            </a:r>
            <a:endParaRPr lang="en-US" sz="3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Author of 14 eBooks on Interview Q&amp;A</a:t>
            </a:r>
            <a:endParaRPr lang="en-US" sz="3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Author of 425+ Articles</a:t>
            </a:r>
            <a:endParaRPr lang="en-US" sz="3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Author of 120+ Video Based Courses</a:t>
            </a:r>
            <a:endParaRPr lang="en-US" sz="3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Placeholder 7">
            <a:extLst>
              <a:ext uri="{FF2B5EF4-FFF2-40B4-BE49-F238E27FC236}">
                <a16:creationId xmlns:a16="http://schemas.microsoft.com/office/drawing/2014/main" id="{BA32FAF7-13C0-DB99-CD3D-F7F7252BEA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3575" y="2218486"/>
            <a:ext cx="3129517" cy="3129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E9075D28-4B3F-14F8-E29E-507AD9EA947F}"/>
              </a:ext>
            </a:extLst>
          </p:cNvPr>
          <p:cNvSpPr txBox="1">
            <a:spLocks/>
          </p:cNvSpPr>
          <p:nvPr/>
        </p:nvSpPr>
        <p:spPr>
          <a:xfrm>
            <a:off x="10542711" y="5637448"/>
            <a:ext cx="3691243" cy="44319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3200" b="1" dirty="0">
                <a:latin typeface="Segoe UI"/>
                <a:cs typeface="Segoe UI"/>
              </a:rPr>
              <a:t>Shailendra Chauhan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7E097B-6256-26ED-AC5D-276CD308C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FBCFB9-019D-F136-19F3-71FF4B3A6C46}"/>
              </a:ext>
            </a:extLst>
          </p:cNvPr>
          <p:cNvSpPr txBox="1"/>
          <p:nvPr/>
        </p:nvSpPr>
        <p:spPr>
          <a:xfrm>
            <a:off x="12180688" y="6306177"/>
            <a:ext cx="21486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dirty="0">
                <a:latin typeface="Segoe UI"/>
                <a:cs typeface="Segoe UI"/>
              </a:rPr>
              <a:t>@proshailendra</a:t>
            </a:r>
            <a:endParaRPr lang="en-IN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5766F8-A802-7DF1-7935-E0F4DF81CF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3" b="11674"/>
          <a:stretch/>
        </p:blipFill>
        <p:spPr>
          <a:xfrm>
            <a:off x="10542711" y="6250717"/>
            <a:ext cx="1652098" cy="5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0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AC7C00B-DE80-25D1-7262-0EC2E32DA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54958"/>
            <a:ext cx="3232926" cy="609398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  <a:latin typeface="+mn-lt"/>
              </a:rPr>
              <a:t>Agenda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D1C21A-3770-C0DA-9253-66CBCD9C3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1" y="1928329"/>
            <a:ext cx="12993828" cy="4647426"/>
          </a:xfrm>
        </p:spPr>
        <p:txBody>
          <a:bodyPr/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Choosing Microsoft Azure Services</a:t>
            </a:r>
            <a:endParaRPr lang="en-US" sz="3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Top 10 Azure Services Every Developer Must Know</a:t>
            </a:r>
          </a:p>
          <a:p>
            <a:pPr marL="457200" indent="-4572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ASP.NET 6 Application (</a:t>
            </a:r>
            <a:r>
              <a:rPr lang="en-US" sz="36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ePizzaHub</a:t>
            </a: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) Architecture</a:t>
            </a:r>
            <a:endParaRPr lang="en-US" sz="3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Dive into Code</a:t>
            </a:r>
            <a:endParaRPr lang="en-US" sz="3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7200" indent="-4572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</a:rPr>
              <a:t>ASP.NET and Azure</a:t>
            </a: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Application Architecture</a:t>
            </a:r>
          </a:p>
          <a:p>
            <a:pPr marL="457200" indent="-4572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Application Demo: </a:t>
            </a:r>
            <a:r>
              <a:rPr lang="en-US" sz="36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ePizzaHub</a:t>
            </a:r>
            <a:endParaRPr lang="en-US" sz="36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457200" indent="-4572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7E097B-6256-26ED-AC5D-276CD308C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51" y="3467535"/>
            <a:ext cx="12913112" cy="842410"/>
          </a:xfrm>
        </p:spPr>
        <p:txBody>
          <a:bodyPr/>
          <a:lstStyle/>
          <a:p>
            <a:pPr algn="ctr"/>
            <a:r>
              <a:rPr lang="en-IN" sz="5400" dirty="0">
                <a:solidFill>
                  <a:srgbClr val="0070C0"/>
                </a:solidFill>
              </a:rPr>
              <a:t>Choosing Microsoft Azure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247AAD-8883-AB7A-1407-570BC8587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9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92075" y="1912621"/>
            <a:ext cx="6081522" cy="7665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altLang="en-US" dirty="0"/>
              <a:t>Infrastructure-as-a-service(IaaS)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IN" altLang="en-US" sz="4400" dirty="0">
                <a:latin typeface="+mn-lt"/>
              </a:rPr>
              <a:t>Application Hosting Options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r="1559"/>
          <a:stretch/>
        </p:blipFill>
        <p:spPr>
          <a:xfrm>
            <a:off x="804671" y="2621689"/>
            <a:ext cx="5118753" cy="4662023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/>
        </p:nvSpPr>
        <p:spPr>
          <a:xfrm>
            <a:off x="7466077" y="1912621"/>
            <a:ext cx="6081522" cy="709069"/>
          </a:xfrm>
          <a:prstGeom prst="rect">
            <a:avLst/>
          </a:prstGeom>
        </p:spPr>
        <p:txBody>
          <a:bodyPr lIns="109728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altLang="en-US" sz="3360" dirty="0">
                <a:solidFill>
                  <a:srgbClr val="002060"/>
                </a:solidFill>
              </a:rPr>
              <a:t>Platform-as-a-service(PaaS)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2C1CF6-DCB2-9EA7-05C8-014DA3E4C9B7}"/>
              </a:ext>
            </a:extLst>
          </p:cNvPr>
          <p:cNvGrpSpPr/>
          <p:nvPr/>
        </p:nvGrpSpPr>
        <p:grpSpPr>
          <a:xfrm>
            <a:off x="8483741" y="2739829"/>
            <a:ext cx="3593030" cy="4396951"/>
            <a:chOff x="8050604" y="2709511"/>
            <a:chExt cx="3205214" cy="4101437"/>
          </a:xfrm>
        </p:grpSpPr>
        <p:pic>
          <p:nvPicPr>
            <p:cNvPr id="10" name="Picture 9" descr="C:\Users\Shailendra\Desktop\Picture1.pngPicture1"/>
            <p:cNvPicPr>
              <a:picLocks noChangeAspect="1"/>
            </p:cNvPicPr>
            <p:nvPr/>
          </p:nvPicPr>
          <p:blipFill rotWithShape="1">
            <a:blip r:embed="rId3"/>
            <a:srcRect l="34350" b="51802"/>
            <a:stretch/>
          </p:blipFill>
          <p:spPr>
            <a:xfrm>
              <a:off x="8273839" y="2709511"/>
              <a:ext cx="2981979" cy="1949115"/>
            </a:xfrm>
            <a:prstGeom prst="rect">
              <a:avLst/>
            </a:prstGeom>
          </p:spPr>
        </p:pic>
        <p:pic>
          <p:nvPicPr>
            <p:cNvPr id="2" name="Picture 1" descr="C:\Users\Shailendra\Desktop\Picture1.pngPicture1">
              <a:extLst>
                <a:ext uri="{FF2B5EF4-FFF2-40B4-BE49-F238E27FC236}">
                  <a16:creationId xmlns:a16="http://schemas.microsoft.com/office/drawing/2014/main" id="{5598ACD0-DA34-6421-7F87-087595755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10" t="48948" r="20726"/>
            <a:stretch/>
          </p:blipFill>
          <p:spPr>
            <a:xfrm>
              <a:off x="8050604" y="4746447"/>
              <a:ext cx="3205214" cy="206450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82695D-49A6-D8CA-BEE7-2B74150CC59B}"/>
              </a:ext>
            </a:extLst>
          </p:cNvPr>
          <p:cNvSpPr txBox="1"/>
          <p:nvPr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EA7EC1-ED36-3CA0-47B3-3FE99E05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CC6856-05ED-43D1-6381-55C4DF355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38843" y="2319251"/>
            <a:ext cx="4680966" cy="519304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IN" altLang="en-US" dirty="0"/>
              <a:t>Structured Data - RDBMS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IN" altLang="en-US" sz="4400" dirty="0">
                <a:latin typeface="+mn-lt"/>
              </a:rPr>
              <a:t>Data Storage Options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1922" r="1816"/>
          <a:stretch/>
        </p:blipFill>
        <p:spPr>
          <a:xfrm>
            <a:off x="738843" y="2898133"/>
            <a:ext cx="6480247" cy="2380240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/>
        </p:nvSpPr>
        <p:spPr>
          <a:xfrm>
            <a:off x="7738946" y="2319251"/>
            <a:ext cx="5765181" cy="603436"/>
          </a:xfrm>
          <a:prstGeom prst="rect">
            <a:avLst/>
          </a:prstGeom>
        </p:spPr>
        <p:txBody>
          <a:bodyPr lIns="109728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altLang="en-US" sz="2900" dirty="0">
                <a:solidFill>
                  <a:srgbClr val="002060"/>
                </a:solidFill>
              </a:rPr>
              <a:t>Unstructured Data - NoSQL/Docs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484" t="8236"/>
          <a:stretch/>
        </p:blipFill>
        <p:spPr>
          <a:xfrm>
            <a:off x="8783612" y="3036754"/>
            <a:ext cx="4073744" cy="1925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9BDF3D-4D99-0E94-76EE-85C4F37B24D3}"/>
              </a:ext>
            </a:extLst>
          </p:cNvPr>
          <p:cNvSpPr txBox="1"/>
          <p:nvPr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B7B7-0EC1-E2FC-2C04-6CEE90E4C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CAF21-7045-48FB-9EFC-2B820D419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IN" altLang="en-US" sz="4400" dirty="0">
                <a:latin typeface="+mn-lt"/>
              </a:rPr>
              <a:t>Analytics Options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64" y="2814288"/>
            <a:ext cx="5147160" cy="2380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9BDF3D-4D99-0E94-76EE-85C4F37B24D3}"/>
              </a:ext>
            </a:extLst>
          </p:cNvPr>
          <p:cNvSpPr txBox="1"/>
          <p:nvPr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B7B7-0EC1-E2FC-2C04-6CEE90E4C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CAF21-7045-48FB-9EFC-2B820D419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IN" altLang="en-US" sz="4400" dirty="0">
                <a:latin typeface="+mn-lt"/>
              </a:rPr>
              <a:t>Messaging Options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BDF3D-4D99-0E94-76EE-85C4F37B24D3}"/>
              </a:ext>
            </a:extLst>
          </p:cNvPr>
          <p:cNvSpPr txBox="1"/>
          <p:nvPr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B7B7-0EC1-E2FC-2C04-6CEE90E4C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669" y="7426660"/>
            <a:ext cx="2610214" cy="476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CAF21-7045-48FB-9EFC-2B820D41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71752F5-D85E-D4EC-289E-F49F9F4BAB94}"/>
              </a:ext>
            </a:extLst>
          </p:cNvPr>
          <p:cNvGrpSpPr/>
          <p:nvPr/>
        </p:nvGrpSpPr>
        <p:grpSpPr>
          <a:xfrm>
            <a:off x="5058086" y="3047918"/>
            <a:ext cx="1739925" cy="2113863"/>
            <a:chOff x="4975290" y="2360413"/>
            <a:chExt cx="1888876" cy="27293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8F76E-E60A-8F65-45B7-EA3C63BF5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" r="3846"/>
            <a:stretch/>
          </p:blipFill>
          <p:spPr>
            <a:xfrm>
              <a:off x="4992934" y="2360413"/>
              <a:ext cx="1842248" cy="19957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ED2D1B-75DF-57E7-2BB4-C92AF9AA4C41}"/>
                </a:ext>
              </a:extLst>
            </p:cNvPr>
            <p:cNvSpPr txBox="1"/>
            <p:nvPr/>
          </p:nvSpPr>
          <p:spPr>
            <a:xfrm>
              <a:off x="4975290" y="4474276"/>
              <a:ext cx="1888876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Event Grid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F1CA0A-0296-4C48-F502-4C1AC387F55D}"/>
              </a:ext>
            </a:extLst>
          </p:cNvPr>
          <p:cNvGrpSpPr/>
          <p:nvPr/>
        </p:nvGrpSpPr>
        <p:grpSpPr>
          <a:xfrm>
            <a:off x="1628078" y="3047918"/>
            <a:ext cx="1876116" cy="2252668"/>
            <a:chOff x="697467" y="2360413"/>
            <a:chExt cx="2311602" cy="30569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CF76B4-F9CD-77C6-BED2-F559F7F8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114" y="2360413"/>
              <a:ext cx="1995768" cy="19957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348CCD-EA2D-70BA-8233-9A60F9D7E410}"/>
                </a:ext>
              </a:extLst>
            </p:cNvPr>
            <p:cNvSpPr txBox="1"/>
            <p:nvPr/>
          </p:nvSpPr>
          <p:spPr>
            <a:xfrm>
              <a:off x="697467" y="4582102"/>
              <a:ext cx="2311602" cy="83528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 Bus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CB9BFF-0395-73E9-4702-363C73FCF366}"/>
              </a:ext>
            </a:extLst>
          </p:cNvPr>
          <p:cNvGrpSpPr/>
          <p:nvPr/>
        </p:nvGrpSpPr>
        <p:grpSpPr>
          <a:xfrm>
            <a:off x="8215384" y="2881341"/>
            <a:ext cx="2155249" cy="2509401"/>
            <a:chOff x="8833045" y="2275443"/>
            <a:chExt cx="2284365" cy="277657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CEC7DCB-E5B3-19A4-86B8-2D5D9C8F1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69" t="1446" r="6258"/>
            <a:stretch/>
          </p:blipFill>
          <p:spPr>
            <a:xfrm>
              <a:off x="8995969" y="2275443"/>
              <a:ext cx="1842248" cy="19957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6D79B2-D16C-C6AC-F0A3-D348B6EB03F7}"/>
                </a:ext>
              </a:extLst>
            </p:cNvPr>
            <p:cNvSpPr txBox="1"/>
            <p:nvPr/>
          </p:nvSpPr>
          <p:spPr>
            <a:xfrm>
              <a:off x="8833045" y="4271211"/>
              <a:ext cx="2284365" cy="78080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Event Hubs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15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316</Words>
  <Application>Microsoft Office PowerPoint</Application>
  <PresentationFormat>Custom</PresentationFormat>
  <Paragraphs>88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Segoe UI</vt:lpstr>
      <vt:lpstr>Poppins Light</vt:lpstr>
      <vt:lpstr>Calibri</vt:lpstr>
      <vt:lpstr>Poppins</vt:lpstr>
      <vt:lpstr>Segoe UI Semibold</vt:lpstr>
      <vt:lpstr>Segoe UI Semibold (Headings)</vt:lpstr>
      <vt:lpstr>Wingdings</vt:lpstr>
      <vt:lpstr>Arial</vt:lpstr>
      <vt:lpstr>Document template - Corp grid</vt:lpstr>
      <vt:lpstr>1_Document template - Corp grid</vt:lpstr>
      <vt:lpstr>PowerPoint Presentation</vt:lpstr>
      <vt:lpstr>Building ASP.NET 6 Application with Azure</vt:lpstr>
      <vt:lpstr>About Me</vt:lpstr>
      <vt:lpstr>Agenda</vt:lpstr>
      <vt:lpstr>Choosing Microsoft Azure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ASP.NET 6 Application (ePizzaHub)</vt:lpstr>
      <vt:lpstr>PowerPoint Presentation</vt:lpstr>
      <vt:lpstr>Dive into Code</vt:lpstr>
      <vt:lpstr>PowerPoint Presentation</vt:lpstr>
      <vt:lpstr>PowerPoint Presentation</vt:lpstr>
      <vt:lpstr>DEMO</vt:lpstr>
      <vt:lpstr>PowerPoint Presentation</vt:lpstr>
      <vt:lpstr>Q&amp;A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12</cp:revision>
  <dcterms:created xsi:type="dcterms:W3CDTF">2020-10-17T05:30:34Z</dcterms:created>
  <dcterms:modified xsi:type="dcterms:W3CDTF">2022-11-02T05:19:16Z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